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94" r:id="rId3"/>
    <p:sldId id="258" r:id="rId4"/>
    <p:sldId id="259" r:id="rId5"/>
    <p:sldId id="260" r:id="rId6"/>
    <p:sldId id="287" r:id="rId7"/>
    <p:sldId id="279" r:id="rId8"/>
    <p:sldId id="292" r:id="rId9"/>
    <p:sldId id="291" r:id="rId10"/>
    <p:sldId id="273" r:id="rId11"/>
    <p:sldId id="277" r:id="rId12"/>
    <p:sldId id="276" r:id="rId13"/>
    <p:sldId id="280" r:id="rId14"/>
    <p:sldId id="281" r:id="rId15"/>
    <p:sldId id="290" r:id="rId16"/>
    <p:sldId id="285" r:id="rId17"/>
    <p:sldId id="293" r:id="rId18"/>
    <p:sldId id="284" r:id="rId19"/>
    <p:sldId id="269" r:id="rId20"/>
    <p:sldId id="288" r:id="rId21"/>
    <p:sldId id="267" r:id="rId22"/>
    <p:sldId id="271" r:id="rId23"/>
    <p:sldId id="289" r:id="rId24"/>
    <p:sldId id="268" r:id="rId25"/>
    <p:sldId id="266" r:id="rId26"/>
  </p:sldIdLst>
  <p:sldSz cx="18288000" cy="10287000"/>
  <p:notesSz cx="6858000" cy="9144000"/>
  <p:embeddedFontLst>
    <p:embeddedFont>
      <p:font typeface="Montserrat" pitchFamily="2" charset="77"/>
      <p:regular r:id="rId28"/>
      <p:bold r:id="rId29"/>
      <p:italic r:id="rId30"/>
      <p:boldItalic r:id="rId31"/>
    </p:embeddedFont>
    <p:embeddedFont>
      <p:font typeface="Montserrat Ultra-Bold" pitchFamily="2" charset="77"/>
      <p:regular r:id="rId32"/>
      <p:bold r:id="rId33"/>
      <p:italic r:id="rId34"/>
      <p:boldItalic r:id="rId35"/>
    </p:embeddedFont>
    <p:embeddedFont>
      <p:font typeface="MS PGothic" panose="020B0600070205080204" pitchFamily="34" charset="-128"/>
      <p:regular r:id="rId36"/>
    </p:embeddedFont>
    <p:embeddedFont>
      <p:font typeface="Open Sans" panose="020B0606030504020204" pitchFamily="34" charset="0"/>
      <p:regular r:id="rId37"/>
      <p:bold r:id="rId38"/>
    </p:embeddedFont>
    <p:embeddedFont>
      <p:font typeface="Open Sans Bold" panose="020B0606030504020204" pitchFamily="34" charset="0"/>
      <p:regular r:id="rId39"/>
      <p:bold r:id="rId40"/>
    </p:embeddedFont>
    <p:embeddedFont>
      <p:font typeface="Open Sans Light" panose="020B0306030504020204" pitchFamily="3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938D33-02D6-0E4D-B8F7-02251BBD35A6}" v="812" dt="2024-12-07T06:01:32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94582"/>
  </p:normalViewPr>
  <p:slideViewPr>
    <p:cSldViewPr snapToGrid="0">
      <p:cViewPr>
        <p:scale>
          <a:sx n="68" d="100"/>
          <a:sy n="68" d="100"/>
        </p:scale>
        <p:origin x="1224" y="5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F6FA5-1F18-49F4-978E-CC82BBBA13B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07465-0AF6-418B-9D08-3A2E8D38A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rproducts.gov/SPDB.zip" TargetMode="External"/><Relationship Id="rId2" Type="http://schemas.openxmlformats.org/officeDocument/2006/relationships/hyperlink" Target="https://amazon-reviews-2023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2954832" cy="2954832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54832" y="2947739"/>
            <a:ext cx="15333168" cy="3445586"/>
            <a:chOff x="0" y="0"/>
            <a:chExt cx="7996310" cy="17968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96310" cy="1796887"/>
            </a:xfrm>
            <a:custGeom>
              <a:avLst/>
              <a:gdLst/>
              <a:ahLst/>
              <a:cxnLst/>
              <a:rect l="l" t="t" r="r" b="b"/>
              <a:pathLst>
                <a:path w="7996310" h="1796887">
                  <a:moveTo>
                    <a:pt x="0" y="0"/>
                  </a:moveTo>
                  <a:lnTo>
                    <a:pt x="7996310" y="0"/>
                  </a:lnTo>
                  <a:lnTo>
                    <a:pt x="7996310" y="1796887"/>
                  </a:lnTo>
                  <a:lnTo>
                    <a:pt x="0" y="1796887"/>
                  </a:lnTo>
                  <a:close/>
                </a:path>
              </a:pathLst>
            </a:custGeom>
            <a:solidFill>
              <a:srgbClr val="20252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835213" y="7063676"/>
            <a:ext cx="452787" cy="2194624"/>
            <a:chOff x="0" y="0"/>
            <a:chExt cx="293277" cy="14214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76623" y="3393760"/>
            <a:ext cx="12555824" cy="2277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6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6A42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PROACTIVE IDENTIFICATION OF PRODUCT SAFETY ISSUES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9861" y="378394"/>
            <a:ext cx="2315110" cy="213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0"/>
              </a:lnSpc>
              <a:spcBef>
                <a:spcPct val="0"/>
              </a:spcBef>
            </a:pPr>
            <a:r>
              <a:rPr lang="en-US" sz="406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TEAM SAFETY DANCE</a:t>
            </a:r>
          </a:p>
        </p:txBody>
      </p:sp>
      <p:pic>
        <p:nvPicPr>
          <p:cNvPr id="12" name="Picture 11" descr="A magnifying glass with a warning sign&#10;&#10;Description automatically generated">
            <a:extLst>
              <a:ext uri="{FF2B5EF4-FFF2-40B4-BE49-F238E27FC236}">
                <a16:creationId xmlns:a16="http://schemas.microsoft.com/office/drawing/2014/main" id="{CE7E54F5-E1C4-B04A-D15E-90102C2B9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54" y="3555957"/>
            <a:ext cx="2115029" cy="21150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3D78-2247-426E-CA98-0B5D4DEF3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143" y="633943"/>
            <a:ext cx="4589324" cy="48608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RATING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50C9A-F180-D246-B8B4-C74BB1EE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356" y="7735385"/>
            <a:ext cx="6446898" cy="1909328"/>
          </a:xfrm>
        </p:spPr>
        <p:txBody>
          <a:bodyPr anchor="t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Highlights: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Proportions of 1-star to 5-star ratings, 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2">
              <a:buFont typeface="Wingdings" pitchFamily="34" charset="0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Comparisons with sentiment analysis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General customer sentiment towards products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4D7F1B-5419-A351-6701-23BE73F7D935}"/>
              </a:ext>
            </a:extLst>
          </p:cNvPr>
          <p:cNvSpPr txBox="1">
            <a:spLocks/>
          </p:cNvSpPr>
          <p:nvPr/>
        </p:nvSpPr>
        <p:spPr>
          <a:xfrm>
            <a:off x="9759475" y="7735383"/>
            <a:ext cx="6907253" cy="14869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>
              <a:spcBef>
                <a:spcPct val="20000"/>
              </a:spcBef>
              <a:buFont typeface="Arial" pitchFamily="34" charset="0"/>
              <a:buChar char="•"/>
              <a:defRPr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lvl="1" indent="-28575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2pPr>
            <a:lvl3pPr marL="1143000" lvl="2" indent="-228600">
              <a:spcBef>
                <a:spcPct val="20000"/>
              </a:spcBef>
              <a:buFont typeface="Wingdings" pitchFamily="34" charset="0"/>
              <a:buChar char="§"/>
              <a:defRPr sz="200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Highlight: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Focus points are negative &amp; neutral sentiment. </a:t>
            </a:r>
          </a:p>
          <a:p>
            <a:pPr lvl="1"/>
            <a:r>
              <a:rPr lang="en-US" dirty="0"/>
              <a:t>General polarity scores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FC473A-21EB-647F-3ECB-01796A25D73C}"/>
              </a:ext>
            </a:extLst>
          </p:cNvPr>
          <p:cNvSpPr txBox="1">
            <a:spLocks/>
          </p:cNvSpPr>
          <p:nvPr/>
        </p:nvSpPr>
        <p:spPr>
          <a:xfrm>
            <a:off x="9479967" y="633943"/>
            <a:ext cx="7601208" cy="486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SENTIMENT ANALYSIS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5F82A-C8A6-1082-B22E-984802922425}"/>
              </a:ext>
            </a:extLst>
          </p:cNvPr>
          <p:cNvSpPr txBox="1"/>
          <p:nvPr/>
        </p:nvSpPr>
        <p:spPr>
          <a:xfrm>
            <a:off x="2734842" y="7112162"/>
            <a:ext cx="3852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Fig: Pie chart of Product Ratings Distribution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CFAA7-7B42-8FCF-2B18-4A7EBEC3A152}"/>
              </a:ext>
            </a:extLst>
          </p:cNvPr>
          <p:cNvSpPr txBox="1"/>
          <p:nvPr/>
        </p:nvSpPr>
        <p:spPr>
          <a:xfrm>
            <a:off x="11015956" y="7112161"/>
            <a:ext cx="453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Fig: Pie Chart of Sentiment Scores grouped into bins</a:t>
            </a:r>
            <a:endParaRPr lang="en-US" sz="1400" dirty="0"/>
          </a:p>
        </p:txBody>
      </p:sp>
      <p:pic>
        <p:nvPicPr>
          <p:cNvPr id="7" name="Picture 6" descr="A pie chart with numbers and a number of percentages&#10;&#10;Description automatically generated">
            <a:extLst>
              <a:ext uri="{FF2B5EF4-FFF2-40B4-BE49-F238E27FC236}">
                <a16:creationId xmlns:a16="http://schemas.microsoft.com/office/drawing/2014/main" id="{AD51F4B8-CABD-265C-928C-B831DCA68D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"/>
          <a:stretch/>
        </p:blipFill>
        <p:spPr>
          <a:xfrm>
            <a:off x="1683229" y="1251874"/>
            <a:ext cx="5493602" cy="5728445"/>
          </a:xfrm>
          <a:prstGeom prst="rect">
            <a:avLst/>
          </a:prstGeom>
        </p:spPr>
      </p:pic>
      <p:pic>
        <p:nvPicPr>
          <p:cNvPr id="13" name="Picture 12" descr="A pie chart with numbers and a number of percentages&#10;&#10;Description automatically generated">
            <a:extLst>
              <a:ext uri="{FF2B5EF4-FFF2-40B4-BE49-F238E27FC236}">
                <a16:creationId xmlns:a16="http://schemas.microsoft.com/office/drawing/2014/main" id="{C0C32C74-C344-A238-A8EA-A762E172D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62" y="1266245"/>
            <a:ext cx="6644109" cy="57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28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DEF3A95-4C37-9434-3492-1E79E231DB9C}"/>
              </a:ext>
            </a:extLst>
          </p:cNvPr>
          <p:cNvSpPr/>
          <p:nvPr/>
        </p:nvSpPr>
        <p:spPr>
          <a:xfrm>
            <a:off x="7764379" y="0"/>
            <a:ext cx="10523621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C3F25-B00A-8597-4049-A2E04AE6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21" y="461683"/>
            <a:ext cx="4702096" cy="1770454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  <a:latin typeface="Montserrat" pitchFamily="2" charset="77"/>
              </a:rPr>
              <a:t>SENTIMENT ANALYSIS </a:t>
            </a:r>
            <a:br>
              <a:rPr lang="en-US" sz="4200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4200" b="1" dirty="0">
                <a:solidFill>
                  <a:schemeClr val="bg1"/>
                </a:solidFill>
                <a:latin typeface="Montserrat" pitchFamily="2" charset="77"/>
              </a:rPr>
              <a:t>VISUALIZATION 2</a:t>
            </a:r>
            <a:endParaRPr lang="en-US" sz="4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F591E-53B8-7121-62C1-165522A06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720" y="2892056"/>
            <a:ext cx="6973985" cy="6933261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histogram shows the distribution of average sentiment scores across all product reviews.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Sentiment score ranges from -1 to 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predominance of positive sentiment highlights general satisfaction with the products.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Negative sentiments, although minimal, may correspond to specific product defects or incidents.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Products with frequent negative sentiment scores should be prioritized for further investigation</a:t>
            </a:r>
            <a:endParaRPr lang="en-US" dirty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graph with a number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7A8CFEAB-3A7B-7268-BDD6-ADE12EFAF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"/>
          <a:stretch/>
        </p:blipFill>
        <p:spPr>
          <a:xfrm>
            <a:off x="8341894" y="1451642"/>
            <a:ext cx="9368589" cy="6586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2B08B-B128-335C-29F6-E81EFEE79E91}"/>
              </a:ext>
            </a:extLst>
          </p:cNvPr>
          <p:cNvSpPr txBox="1"/>
          <p:nvPr/>
        </p:nvSpPr>
        <p:spPr>
          <a:xfrm>
            <a:off x="11175681" y="8276692"/>
            <a:ext cx="370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Fig: Histogram of sentiment scores</a:t>
            </a:r>
          </a:p>
        </p:txBody>
      </p:sp>
    </p:spTree>
    <p:extLst>
      <p:ext uri="{BB962C8B-B14F-4D97-AF65-F5344CB8AC3E}">
        <p14:creationId xmlns:p14="http://schemas.microsoft.com/office/powerpoint/2010/main" val="2746971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B0B0D8-5CD2-54FF-9C02-5A693075F164}"/>
              </a:ext>
            </a:extLst>
          </p:cNvPr>
          <p:cNvSpPr/>
          <p:nvPr/>
        </p:nvSpPr>
        <p:spPr>
          <a:xfrm>
            <a:off x="9144000" y="0"/>
            <a:ext cx="914400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0A3D64-9473-6032-1256-8BCE994889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8670" y="2259050"/>
            <a:ext cx="8745329" cy="7394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Observations:</a:t>
            </a:r>
          </a:p>
          <a:p>
            <a:pPr marL="0" marR="0" lvl="0" indent="0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Strong Positive Correlations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lvl="1" eaLnBrk="0" fontAlgn="base" hangingPunct="0">
              <a:lnSpc>
                <a:spcPct val="16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100" b="0" i="0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safety_term_count</a:t>
            </a:r>
            <a:r>
              <a:rPr kumimoji="0" lang="en-US" altLang="en-US" sz="2100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kumimoji="0" lang="en-US" altLang="en-US" sz="2100" b="0" i="0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review_count</a:t>
            </a:r>
            <a:r>
              <a:rPr kumimoji="0" lang="en-US" altLang="en-US" sz="2100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altLang="en-US" sz="2100" b="1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0.95</a:t>
            </a:r>
            <a:r>
              <a:rPr kumimoji="0" lang="en-US" altLang="en-US" sz="2100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reviews uncover more safety-related terms.</a:t>
            </a:r>
          </a:p>
          <a:p>
            <a:pPr lvl="1" eaLnBrk="0" fontAlgn="base" hangingPunct="0">
              <a:lnSpc>
                <a:spcPct val="16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avg_rating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avg_sentiment_score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0.66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Positive sentiment aligns with higher ratings.</a:t>
            </a:r>
          </a:p>
          <a:p>
            <a:pPr marL="457200" marR="0" lvl="1" indent="0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Weak Correlations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lvl="1" eaLnBrk="0" fontAlgn="base" hangingPunct="0">
              <a:lnSpc>
                <a:spcPct val="16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avg_rating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safety_term_density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-0.07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Safety term density has minimal impact on ratings.</a:t>
            </a:r>
          </a:p>
          <a:p>
            <a:pPr lvl="1" eaLnBrk="0" fontAlgn="base" hangingPunct="0">
              <a:lnSpc>
                <a:spcPct val="16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avg_sentiment_score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incident_review_match_rate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-0.00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significant relationship observed.</a:t>
            </a:r>
          </a:p>
          <a:p>
            <a:pPr marL="0" marR="0" lvl="0" indent="0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20F98-95AC-B874-62FA-640D84E6C5BA}"/>
              </a:ext>
            </a:extLst>
          </p:cNvPr>
          <p:cNvSpPr txBox="1"/>
          <p:nvPr/>
        </p:nvSpPr>
        <p:spPr>
          <a:xfrm>
            <a:off x="12040655" y="8947179"/>
            <a:ext cx="370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Fig: Heatmap of Correlation Analysis</a:t>
            </a:r>
          </a:p>
        </p:txBody>
      </p:sp>
      <p:pic>
        <p:nvPicPr>
          <p:cNvPr id="15" name="Picture 14" descr="A diagram of heatmap and heatmap&#10;&#10;Description automatically generated">
            <a:extLst>
              <a:ext uri="{FF2B5EF4-FFF2-40B4-BE49-F238E27FC236}">
                <a16:creationId xmlns:a16="http://schemas.microsoft.com/office/drawing/2014/main" id="{9B04277D-A336-B0FC-ED35-532EBDB4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31" y="1001267"/>
            <a:ext cx="8614698" cy="773169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65E87DF-4C10-AB8D-87D4-924241D460C3}"/>
              </a:ext>
            </a:extLst>
          </p:cNvPr>
          <p:cNvSpPr txBox="1">
            <a:spLocks/>
          </p:cNvSpPr>
          <p:nvPr/>
        </p:nvSpPr>
        <p:spPr>
          <a:xfrm>
            <a:off x="878049" y="1001267"/>
            <a:ext cx="7406563" cy="101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CORRELATION ANALYSIS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32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5074-8764-CA16-0307-BEB4A1B0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74" y="573765"/>
            <a:ext cx="7040600" cy="1855335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bg1"/>
                </a:solidFill>
                <a:latin typeface="Montserrat" pitchFamily="2" charset="77"/>
              </a:rPr>
              <a:t>TOP 10 REVIEWED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F5DDF-F300-709D-73D2-29EE5B3F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62" y="3433123"/>
            <a:ext cx="7040600" cy="5880041"/>
          </a:xfrm>
        </p:spPr>
        <p:txBody>
          <a:bodyPr anchor="t">
            <a:normAutofit fontScale="92500"/>
          </a:bodyPr>
          <a:lstStyle/>
          <a:p>
            <a:r>
              <a:rPr lang="en-US" sz="33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Visualization:</a:t>
            </a:r>
            <a:r>
              <a:rPr lang="en-US" sz="3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Table of top 10 products by review count and rating </a:t>
            </a:r>
          </a:p>
          <a:p>
            <a:endParaRPr lang="en-US" sz="3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3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Columns:</a:t>
            </a:r>
            <a:r>
              <a:rPr lang="en-US" sz="3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Product title, review count, average rating, involvement in incidents, safety terms.</a:t>
            </a:r>
          </a:p>
          <a:p>
            <a:endParaRPr lang="en-US" sz="3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3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Insight:</a:t>
            </a:r>
            <a:r>
              <a:rPr lang="en-US" sz="3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"High-review products generally have high ratings, but some are linked to incidents."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8722722-BB9F-4AB2-76C1-F91ED8EDD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254" y="573765"/>
            <a:ext cx="9265072" cy="6068621"/>
          </a:xfrm>
          <a:prstGeom prst="rect">
            <a:avLst/>
          </a:prstGeom>
        </p:spPr>
      </p:pic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860A808-0A1C-4930-64F4-BFFA48096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88" y="6759397"/>
            <a:ext cx="8696004" cy="29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88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945C-EAC3-8573-4BBF-1150ADF3B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35" y="960120"/>
            <a:ext cx="6693721" cy="16222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bg1"/>
                </a:solidFill>
                <a:latin typeface="Montserrat" pitchFamily="2" charset="77"/>
              </a:rPr>
              <a:t>IDENTIFYING RISKY PRODUCTS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C143B-274E-6BC2-B6DC-C311B7CE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8" y="3110393"/>
            <a:ext cx="7483151" cy="6347116"/>
          </a:xfrm>
        </p:spPr>
        <p:txBody>
          <a:bodyPr anchor="t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33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Visualization:</a:t>
            </a:r>
            <a:r>
              <a:rPr lang="en-US" sz="3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3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of the lowest-rated products with incidents and safety terms.</a:t>
            </a:r>
          </a:p>
          <a:p>
            <a:pPr lvl="1">
              <a:lnSpc>
                <a:spcPct val="90000"/>
              </a:lnSpc>
            </a:pPr>
            <a:endParaRPr lang="en-US" sz="3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33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Columns:</a:t>
            </a:r>
          </a:p>
          <a:p>
            <a:pPr lvl="1">
              <a:lnSpc>
                <a:spcPct val="90000"/>
              </a:lnSpc>
            </a:pPr>
            <a:r>
              <a:rPr lang="en-US" sz="3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Product title, review count, average rating, safety-related terms.</a:t>
            </a:r>
          </a:p>
          <a:p>
            <a:pPr lvl="1">
              <a:lnSpc>
                <a:spcPct val="90000"/>
              </a:lnSpc>
            </a:pPr>
            <a:endParaRPr lang="en-US" sz="3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33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Insights:</a:t>
            </a:r>
          </a:p>
          <a:p>
            <a:pPr lvl="1">
              <a:lnSpc>
                <a:spcPct val="90000"/>
              </a:lnSpc>
            </a:pPr>
            <a:r>
              <a:rPr lang="en-US" sz="3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"Products with low ratings and high safety terms indicate areas of concern."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76C169-55CF-830E-EF36-63E82E0E6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662" y="718117"/>
            <a:ext cx="8540988" cy="88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49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DAF5-5004-F604-6507-C8120F1F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137" y="559246"/>
            <a:ext cx="10408066" cy="106556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bg1"/>
                </a:solidFill>
                <a:latin typeface="Montserrat" pitchFamily="2" charset="77"/>
              </a:rPr>
              <a:t>SAFETY WORD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ADF934-189F-4BAC-5458-6015BA142D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3170" y="2478725"/>
            <a:ext cx="5337303" cy="62700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Key Takeaways: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Frequent terms reveal common safety concerns, such as: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Structural issues</a:t>
            </a:r>
            <a:r>
              <a:rPr lang="en-US" sz="3200" dirty="0">
                <a:solidFill>
                  <a:schemeClr val="bg1"/>
                </a:solidFill>
              </a:rPr>
              <a:t> (e.g., loose parts, cracks).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Critical incidents</a:t>
            </a:r>
            <a:r>
              <a:rPr lang="en-US" sz="3200" dirty="0">
                <a:solidFill>
                  <a:schemeClr val="bg1"/>
                </a:solidFill>
              </a:rPr>
              <a:t> (e.g., severe injuries, hot surfaces).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Insights guide </a:t>
            </a:r>
            <a:r>
              <a:rPr lang="en-US" b="1" dirty="0">
                <a:solidFill>
                  <a:schemeClr val="bg1"/>
                </a:solidFill>
              </a:rPr>
              <a:t>quality control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risk mitigation</a:t>
            </a:r>
            <a:r>
              <a:rPr lang="en-US" dirty="0">
                <a:solidFill>
                  <a:schemeClr val="bg1"/>
                </a:solidFill>
              </a:rPr>
              <a:t> efforts.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488AB455-06B0-0156-BC71-BEB502D85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34" y="2478726"/>
            <a:ext cx="11758423" cy="5879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50F5E7-BBFF-665D-C963-408D24276A52}"/>
              </a:ext>
            </a:extLst>
          </p:cNvPr>
          <p:cNvSpPr txBox="1"/>
          <p:nvPr/>
        </p:nvSpPr>
        <p:spPr>
          <a:xfrm>
            <a:off x="10107615" y="8594869"/>
            <a:ext cx="31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Fig: Word Cloud for Safety Terms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887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03635-0990-C971-07A6-9FC6F151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809" y="675918"/>
            <a:ext cx="10057936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ML REGRESSION MODELS USED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9627F1A-2AC3-974C-D57D-FC6BE860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03" y="3433992"/>
            <a:ext cx="8107824" cy="530984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A095F8E-397F-A92B-E7A7-8FEE86603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433991"/>
            <a:ext cx="8477097" cy="5320141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EAB0F3E-6CED-4E1E-35D3-28FA0B165E1F}"/>
              </a:ext>
            </a:extLst>
          </p:cNvPr>
          <p:cNvSpPr txBox="1">
            <a:spLocks/>
          </p:cNvSpPr>
          <p:nvPr/>
        </p:nvSpPr>
        <p:spPr bwMode="auto">
          <a:xfrm>
            <a:off x="2653136" y="8894939"/>
            <a:ext cx="4135357" cy="34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spcCol="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kern="0" dirty="0">
                <a:solidFill>
                  <a:schemeClr val="bg1"/>
                </a:solidFill>
                <a:ea typeface="ＭＳ Ｐゴシック"/>
              </a:rPr>
              <a:t>Fig: Performance Metrics of Logistic Regression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FF8E3F5-7F96-936E-CD65-2AFA4051C52F}"/>
              </a:ext>
            </a:extLst>
          </p:cNvPr>
          <p:cNvSpPr txBox="1">
            <a:spLocks/>
          </p:cNvSpPr>
          <p:nvPr/>
        </p:nvSpPr>
        <p:spPr bwMode="auto">
          <a:xfrm>
            <a:off x="11973910" y="8894939"/>
            <a:ext cx="3050937" cy="34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spcCol="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kern="0" dirty="0">
                <a:solidFill>
                  <a:schemeClr val="bg1"/>
                </a:solidFill>
                <a:ea typeface="ＭＳ Ｐゴシック"/>
              </a:rPr>
              <a:t>Fig: Performance Metrics of  XG Boost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74E38-9166-FACA-91B4-B04B7BBC31E7}"/>
              </a:ext>
            </a:extLst>
          </p:cNvPr>
          <p:cNvSpPr txBox="1"/>
          <p:nvPr/>
        </p:nvSpPr>
        <p:spPr>
          <a:xfrm>
            <a:off x="2939590" y="2477062"/>
            <a:ext cx="356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Montserrat Ultra-Bold"/>
              </a:rPr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78C09-C365-564A-8882-ED2BE1F00776}"/>
              </a:ext>
            </a:extLst>
          </p:cNvPr>
          <p:cNvSpPr txBox="1"/>
          <p:nvPr/>
        </p:nvSpPr>
        <p:spPr>
          <a:xfrm>
            <a:off x="12516637" y="2477061"/>
            <a:ext cx="1731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Montserrat Ultra-Bold"/>
              </a:rPr>
              <a:t>XG BOOST</a:t>
            </a:r>
          </a:p>
        </p:txBody>
      </p:sp>
    </p:spTree>
    <p:extLst>
      <p:ext uri="{BB962C8B-B14F-4D97-AF65-F5344CB8AC3E}">
        <p14:creationId xmlns:p14="http://schemas.microsoft.com/office/powerpoint/2010/main" val="52490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815F76-CCF4-76FC-4C50-A3356B456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6" r="45711"/>
          <a:stretch/>
        </p:blipFill>
        <p:spPr>
          <a:xfrm>
            <a:off x="810897" y="3293558"/>
            <a:ext cx="5347930" cy="442999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B1F9C2-DC9C-61D2-ED4F-4823EEC7D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26"/>
          <a:stretch/>
        </p:blipFill>
        <p:spPr>
          <a:xfrm>
            <a:off x="6691836" y="3293919"/>
            <a:ext cx="5230143" cy="442963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A818C6-475A-46B7-C10E-3CD7725AF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1" t="1583" r="43634" b="2407"/>
          <a:stretch/>
        </p:blipFill>
        <p:spPr>
          <a:xfrm>
            <a:off x="12461678" y="3293920"/>
            <a:ext cx="5159308" cy="4429991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45A223E-0683-9DF6-77A1-36949023D367}"/>
              </a:ext>
            </a:extLst>
          </p:cNvPr>
          <p:cNvSpPr txBox="1">
            <a:spLocks/>
          </p:cNvSpPr>
          <p:nvPr/>
        </p:nvSpPr>
        <p:spPr bwMode="auto">
          <a:xfrm>
            <a:off x="1809301" y="8068966"/>
            <a:ext cx="3351121" cy="38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spcCol="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kern="0" dirty="0">
                <a:solidFill>
                  <a:schemeClr val="bg1"/>
                </a:solidFill>
                <a:ea typeface="ＭＳ Ｐゴシック"/>
              </a:rPr>
              <a:t>Fig: Performance Metrics of Decision Tree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4366D9F-AB8C-5762-6097-020FD8AA77FD}"/>
              </a:ext>
            </a:extLst>
          </p:cNvPr>
          <p:cNvSpPr txBox="1">
            <a:spLocks/>
          </p:cNvSpPr>
          <p:nvPr/>
        </p:nvSpPr>
        <p:spPr bwMode="auto">
          <a:xfrm>
            <a:off x="7445330" y="8066719"/>
            <a:ext cx="3723154" cy="27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spcCol="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kern="0" dirty="0">
                <a:solidFill>
                  <a:schemeClr val="bg1"/>
                </a:solidFill>
                <a:ea typeface="ＭＳ Ｐゴシック"/>
              </a:rPr>
              <a:t>Fig: Performance Metrics of K-Nearest Neighbor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9BB6515-1DAA-71AF-FA82-25D8B9358917}"/>
              </a:ext>
            </a:extLst>
          </p:cNvPr>
          <p:cNvSpPr txBox="1">
            <a:spLocks/>
          </p:cNvSpPr>
          <p:nvPr/>
        </p:nvSpPr>
        <p:spPr bwMode="auto">
          <a:xfrm>
            <a:off x="13047623" y="8066719"/>
            <a:ext cx="3987418" cy="48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spcCol="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kern="0" dirty="0">
                <a:solidFill>
                  <a:schemeClr val="bg1"/>
                </a:solidFill>
                <a:ea typeface="ＭＳ Ｐゴシック"/>
              </a:rPr>
              <a:t>Fig: Performance Metrics of Naïve Bayes Classifier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EA481-1670-A0FA-D33F-01BF9F944830}"/>
              </a:ext>
            </a:extLst>
          </p:cNvPr>
          <p:cNvSpPr txBox="1"/>
          <p:nvPr/>
        </p:nvSpPr>
        <p:spPr>
          <a:xfrm>
            <a:off x="2255198" y="2486476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Montserrat Ultra-Bold"/>
              </a:rPr>
              <a:t>DECISION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B1094-2626-0637-D46D-2C4CB021F187}"/>
              </a:ext>
            </a:extLst>
          </p:cNvPr>
          <p:cNvSpPr txBox="1"/>
          <p:nvPr/>
        </p:nvSpPr>
        <p:spPr>
          <a:xfrm>
            <a:off x="7522604" y="2491599"/>
            <a:ext cx="3568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Montserrat Ultra-Bold"/>
              </a:rPr>
              <a:t>K-NEAREST NEIGHBOR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B8DAE-8A14-8655-6BDF-BE0F1AAA1A70}"/>
              </a:ext>
            </a:extLst>
          </p:cNvPr>
          <p:cNvSpPr txBox="1"/>
          <p:nvPr/>
        </p:nvSpPr>
        <p:spPr>
          <a:xfrm>
            <a:off x="13100223" y="2486476"/>
            <a:ext cx="3882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Montserrat Ultra-Bold"/>
              </a:rPr>
              <a:t>NAÏVE BAYES CLASSIFIER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FBD48C-2F3D-470D-4E39-15A980A1956E}"/>
              </a:ext>
            </a:extLst>
          </p:cNvPr>
          <p:cNvSpPr txBox="1">
            <a:spLocks/>
          </p:cNvSpPr>
          <p:nvPr/>
        </p:nvSpPr>
        <p:spPr>
          <a:xfrm>
            <a:off x="3917809" y="862956"/>
            <a:ext cx="100579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ML REGRESSION MODELS USED</a:t>
            </a:r>
          </a:p>
        </p:txBody>
      </p:sp>
    </p:spTree>
    <p:extLst>
      <p:ext uri="{BB962C8B-B14F-4D97-AF65-F5344CB8AC3E}">
        <p14:creationId xmlns:p14="http://schemas.microsoft.com/office/powerpoint/2010/main" val="751210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4545-38C1-9385-D86D-64A6B49B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6" y="447950"/>
            <a:ext cx="6728549" cy="11156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100" b="1" dirty="0">
                <a:solidFill>
                  <a:schemeClr val="bg1"/>
                </a:solidFill>
                <a:latin typeface="Montserrat" pitchFamily="2" charset="77"/>
              </a:rPr>
              <a:t>HEURISTIC MODEL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7B9429-242D-D87F-04DC-104B66150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2148" y="1929331"/>
            <a:ext cx="9797192" cy="2696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2A213-68F2-B357-F030-A91082C7F746}"/>
              </a:ext>
            </a:extLst>
          </p:cNvPr>
          <p:cNvSpPr txBox="1"/>
          <p:nvPr/>
        </p:nvSpPr>
        <p:spPr>
          <a:xfrm>
            <a:off x="658367" y="2271704"/>
            <a:ext cx="6926997" cy="7565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performed Feature Engineering with some aggregations to create features.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Since, the merged dataset is not well labelled, we use this features to label the product is potentially safe.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Threshold values use to classify the product as potentially unsafe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Sentiment_threshold</a:t>
            </a: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 25 Percentile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Rating_threshold</a:t>
            </a: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&lt;25 percentile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Safety_term_density</a:t>
            </a: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 75 percentile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Incident_review_match_rate</a:t>
            </a: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&gt;75 percentile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Involved_in_incident</a:t>
            </a:r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7A812D-2DA9-AF8A-2CFD-AA28427C0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333" y="5143500"/>
            <a:ext cx="9888822" cy="3406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CA010A-866E-65F9-618A-248F6C6FF5CE}"/>
              </a:ext>
            </a:extLst>
          </p:cNvPr>
          <p:cNvSpPr txBox="1"/>
          <p:nvPr/>
        </p:nvSpPr>
        <p:spPr>
          <a:xfrm>
            <a:off x="9535857" y="156357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8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8C7A3D-705E-6AD1-8BB4-AFFD7D80A3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22224"/>
            <a:ext cx="7315200" cy="233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C368B5-6916-ACAF-DF76-2B08EF043F99}"/>
              </a:ext>
            </a:extLst>
          </p:cNvPr>
          <p:cNvSpPr/>
          <p:nvPr/>
        </p:nvSpPr>
        <p:spPr>
          <a:xfrm>
            <a:off x="7225939" y="-22224"/>
            <a:ext cx="11062060" cy="10309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B862236-9211-D2D8-EBF2-08D81FE7D6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" t="1310" r="5922" b="1559"/>
          <a:stretch/>
        </p:blipFill>
        <p:spPr>
          <a:xfrm>
            <a:off x="7234964" y="-16815"/>
            <a:ext cx="11062059" cy="1030381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3404" y="833462"/>
            <a:ext cx="6239133" cy="150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13"/>
              </a:lnSpc>
            </a:pPr>
            <a:r>
              <a:rPr lang="en-US" sz="4800" b="1" dirty="0">
                <a:latin typeface="Montserrat Ultra-Bold"/>
                <a:sym typeface="Montserrat Ultra-Bold"/>
              </a:rPr>
              <a:t>ISOLATION FOREST</a:t>
            </a:r>
            <a:endParaRPr lang="en-US" sz="2000" dirty="0"/>
          </a:p>
        </p:txBody>
      </p:sp>
      <p:sp>
        <p:nvSpPr>
          <p:cNvPr id="6" name="TextBox 6"/>
          <p:cNvSpPr txBox="1"/>
          <p:nvPr/>
        </p:nvSpPr>
        <p:spPr>
          <a:xfrm>
            <a:off x="338393" y="3188200"/>
            <a:ext cx="6542781" cy="5896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1175" lvl="1" indent="-255270">
              <a:lnSpc>
                <a:spcPts val="3316"/>
              </a:lnSpc>
              <a:buFont typeface="Arial"/>
              <a:buChar char="•"/>
            </a:pPr>
            <a:r>
              <a:rPr lang="en-US" sz="235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to detect outliers within a given dimensionality by utilizing random partitioning</a:t>
            </a: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68375" lvl="2" indent="-255270">
              <a:lnSpc>
                <a:spcPts val="3315"/>
              </a:lnSpc>
              <a:buFont typeface="Wingdings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Filtered: 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Products with &gt;15 reviews</a:t>
            </a: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68375" lvl="2" indent="-255270">
              <a:lnSpc>
                <a:spcPts val="3315"/>
              </a:lnSpc>
              <a:buFont typeface="Wingdings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Number</a:t>
            </a:r>
            <a:r>
              <a:rPr lang="en-US" sz="240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of Trees: 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100</a:t>
            </a: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968375" lvl="2" indent="-255270">
              <a:lnSpc>
                <a:spcPts val="3315"/>
              </a:lnSpc>
              <a:buFont typeface="Wingdings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Threshold: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.0005</a:t>
            </a:r>
            <a:endParaRPr lang="en-US" sz="2400" dirty="0">
              <a:latin typeface="Open Sans"/>
              <a:ea typeface="Open Sans"/>
              <a:cs typeface="Open Sans"/>
            </a:endParaRPr>
          </a:p>
          <a:p>
            <a:pPr marL="1200150" lvl="3" indent="-285750">
              <a:lnSpc>
                <a:spcPts val="3315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marL="511175" lvl="1" indent="-255270">
              <a:lnSpc>
                <a:spcPts val="3316"/>
              </a:lnSpc>
              <a:buFont typeface="Arial"/>
              <a:buChar char="•"/>
            </a:pPr>
            <a:r>
              <a:rPr lang="en-US" sz="235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Features chosen (6 dimensions): </a:t>
            </a:r>
          </a:p>
          <a:p>
            <a:pPr marL="1513205" lvl="3" indent="-342900">
              <a:lnSpc>
                <a:spcPts val="3315"/>
              </a:lnSpc>
              <a:buFont typeface="Wingdings" pitchFamily="2" charset="2"/>
              <a:buChar char="§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Average Rating</a:t>
            </a:r>
            <a:endParaRPr lang="en-US" dirty="0"/>
          </a:p>
          <a:p>
            <a:pPr marL="1513205" lvl="3" indent="-342900">
              <a:lnSpc>
                <a:spcPts val="3315"/>
              </a:lnSpc>
              <a:buFont typeface="Wingdings" pitchFamily="2" charset="2"/>
              <a:buChar char="§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Review Count</a:t>
            </a:r>
          </a:p>
          <a:p>
            <a:pPr marL="1513205" lvl="3" indent="-342900">
              <a:lnSpc>
                <a:spcPts val="3315"/>
              </a:lnSpc>
              <a:buFont typeface="Wingdings" pitchFamily="2" charset="2"/>
              <a:buChar char="§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Safety Term Count</a:t>
            </a:r>
          </a:p>
          <a:p>
            <a:pPr marL="1513205" lvl="3" indent="-342900">
              <a:lnSpc>
                <a:spcPts val="3315"/>
              </a:lnSpc>
              <a:buFont typeface="Wingdings" pitchFamily="2" charset="2"/>
              <a:buChar char="§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Safety Term Density</a:t>
            </a:r>
          </a:p>
          <a:p>
            <a:pPr marL="1513205" lvl="3" indent="-342900">
              <a:lnSpc>
                <a:spcPts val="3315"/>
              </a:lnSpc>
              <a:buFont typeface="Wingdings" pitchFamily="2" charset="2"/>
              <a:buChar char="§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Average Sentiment Score</a:t>
            </a:r>
          </a:p>
          <a:p>
            <a:pPr marL="1513205" lvl="3" indent="-342900">
              <a:lnSpc>
                <a:spcPts val="3315"/>
              </a:lnSpc>
              <a:buFont typeface="Wingdings" pitchFamily="2" charset="2"/>
              <a:buChar char="§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Incident Review Match Rate</a:t>
            </a:r>
          </a:p>
        </p:txBody>
      </p:sp>
    </p:spTree>
    <p:extLst>
      <p:ext uri="{BB962C8B-B14F-4D97-AF65-F5344CB8AC3E}">
        <p14:creationId xmlns:p14="http://schemas.microsoft.com/office/powerpoint/2010/main" val="100354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35213" y="7063676"/>
            <a:ext cx="452787" cy="2194624"/>
            <a:chOff x="0" y="0"/>
            <a:chExt cx="293277" cy="1421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60398" y="3579402"/>
            <a:ext cx="3188838" cy="3125482"/>
            <a:chOff x="0" y="0"/>
            <a:chExt cx="4251784" cy="41673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247" r="3247"/>
            <a:stretch>
              <a:fillRect/>
            </a:stretch>
          </p:blipFill>
          <p:spPr>
            <a:xfrm>
              <a:off x="0" y="0"/>
              <a:ext cx="4251784" cy="416730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5619853" y="3579402"/>
            <a:ext cx="3188838" cy="3125482"/>
            <a:chOff x="0" y="0"/>
            <a:chExt cx="4251784" cy="416730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2930" r="2930"/>
            <a:stretch>
              <a:fillRect/>
            </a:stretch>
          </p:blipFill>
          <p:spPr>
            <a:xfrm>
              <a:off x="0" y="0"/>
              <a:ext cx="4251784" cy="4167309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9479309" y="3579402"/>
            <a:ext cx="3188838" cy="3125482"/>
            <a:chOff x="0" y="0"/>
            <a:chExt cx="4251784" cy="416730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10186" b="10186"/>
            <a:stretch>
              <a:fillRect/>
            </a:stretch>
          </p:blipFill>
          <p:spPr>
            <a:xfrm>
              <a:off x="0" y="0"/>
              <a:ext cx="4251784" cy="416730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338764" y="3579402"/>
            <a:ext cx="3188838" cy="3125482"/>
            <a:chOff x="0" y="0"/>
            <a:chExt cx="4251784" cy="416730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t="1058" b="1058"/>
            <a:stretch>
              <a:fillRect/>
            </a:stretch>
          </p:blipFill>
          <p:spPr>
            <a:xfrm>
              <a:off x="0" y="0"/>
              <a:ext cx="4251784" cy="4167309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760398" y="7276066"/>
            <a:ext cx="3188838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02B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Aakash Boenal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398" y="7800894"/>
            <a:ext cx="3188838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202B3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Scrum Master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19853" y="7276066"/>
            <a:ext cx="3188838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02B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Jonathan King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19853" y="7800894"/>
            <a:ext cx="3188838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202B3D"/>
                </a:solidFill>
                <a:latin typeface="Open Sans"/>
                <a:ea typeface="Open Sans"/>
                <a:cs typeface="Open Sans"/>
                <a:sym typeface="Open Sans"/>
              </a:rPr>
              <a:t>Product Owner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79309" y="7276066"/>
            <a:ext cx="3188838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02B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Utkarsh Ganjihal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79309" y="7800894"/>
            <a:ext cx="3188838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202B3D"/>
                </a:solidFill>
                <a:latin typeface="Open Sans"/>
                <a:ea typeface="Open Sans"/>
                <a:cs typeface="Open Sans"/>
                <a:sym typeface="Open Sans"/>
              </a:rPr>
              <a:t>Developer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38764" y="7276066"/>
            <a:ext cx="3188838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02B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Saiphani Vuppala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38764" y="7800894"/>
            <a:ext cx="3188838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202B3D"/>
                </a:solidFill>
                <a:latin typeface="Open Sans"/>
                <a:ea typeface="Open Sans"/>
                <a:cs typeface="Open Sans"/>
                <a:sym typeface="Open Sans"/>
              </a:rPr>
              <a:t>Developer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55348" y="1568384"/>
            <a:ext cx="11777304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5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MEET TEAM SAFETY DANCE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8C7A3D-705E-6AD1-8BB4-AFFD7D80A3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22224"/>
            <a:ext cx="7315200" cy="233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93404" y="833462"/>
            <a:ext cx="6239133" cy="150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13"/>
              </a:lnSpc>
            </a:pPr>
            <a:r>
              <a:rPr lang="en-US" sz="4800" b="1">
                <a:latin typeface="Montserrat Ultra-Bold"/>
                <a:sym typeface="Montserrat Ultra-Bold"/>
              </a:rPr>
              <a:t>ISOLATION FOREST</a:t>
            </a:r>
            <a:endParaRPr lang="en-US" sz="2000"/>
          </a:p>
        </p:txBody>
      </p:sp>
      <p:sp>
        <p:nvSpPr>
          <p:cNvPr id="6" name="TextBox 6"/>
          <p:cNvSpPr txBox="1"/>
          <p:nvPr/>
        </p:nvSpPr>
        <p:spPr>
          <a:xfrm>
            <a:off x="386210" y="4063249"/>
            <a:ext cx="6542781" cy="3784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1175" lvl="1" indent="-255270">
              <a:lnSpc>
                <a:spcPct val="150000"/>
              </a:lnSpc>
              <a:buFont typeface="Arial"/>
              <a:buChar char="•"/>
            </a:pPr>
            <a:r>
              <a:rPr lang="en-US" sz="235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to detect outliers within a given dimensionality by utilizing random partitioning</a:t>
            </a: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68375" lvl="2" indent="-255270">
              <a:lnSpc>
                <a:spcPct val="150000"/>
              </a:lnSpc>
              <a:buFont typeface="Wingdings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Filtered: 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Products with &gt;15 reviews</a:t>
            </a: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68375" lvl="2" indent="-255270">
              <a:lnSpc>
                <a:spcPct val="150000"/>
              </a:lnSpc>
              <a:buFont typeface="Wingdings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Number</a:t>
            </a:r>
            <a:r>
              <a:rPr lang="en-US" sz="240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of Trees: 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100</a:t>
            </a: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968375" lvl="2" indent="-255270">
              <a:lnSpc>
                <a:spcPct val="150000"/>
              </a:lnSpc>
              <a:buFont typeface="Wingdings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Threshold: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.0005</a:t>
            </a:r>
            <a:endParaRPr lang="en-US" sz="2400" dirty="0">
              <a:latin typeface="Open Sans"/>
              <a:ea typeface="Open Sans"/>
              <a:cs typeface="Open Sans"/>
            </a:endParaRPr>
          </a:p>
          <a:p>
            <a:pPr marL="914400" lvl="3">
              <a:lnSpc>
                <a:spcPct val="150000"/>
              </a:lnSpc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1EEA4-5893-9376-E23C-51E5A1C0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883" y="2857018"/>
            <a:ext cx="10636359" cy="6398950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5DB32286-E2D0-DEEF-245F-01CFE8CD085E}"/>
              </a:ext>
            </a:extLst>
          </p:cNvPr>
          <p:cNvSpPr/>
          <p:nvPr/>
        </p:nvSpPr>
        <p:spPr>
          <a:xfrm rot="12000000">
            <a:off x="9818079" y="7598973"/>
            <a:ext cx="315726" cy="92457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05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911667" y="649565"/>
            <a:ext cx="4337983" cy="747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4650" b="1" dirty="0">
                <a:solidFill>
                  <a:srgbClr val="FFFFFF"/>
                </a:solidFill>
                <a:latin typeface="Montserrat Ultra-Bold"/>
                <a:sym typeface="Montserrat Ultra-Bold"/>
              </a:rPr>
              <a:t>SUMMARY</a:t>
            </a:r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9790386" y="1707658"/>
            <a:ext cx="7898525" cy="8112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5905" lvl="1">
              <a:lnSpc>
                <a:spcPct val="150000"/>
              </a:lnSpc>
            </a:pPr>
            <a:r>
              <a:rPr lang="en-US" sz="24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 some reservations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hypothesis is deemed valid to detect potentially unsafe products using Amazon review data.</a:t>
            </a:r>
          </a:p>
          <a:p>
            <a:pPr marL="59880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Combined approach of sentiment analysis, "dirty word" search, and anomaly detection (or heuristic search)</a:t>
            </a:r>
            <a:endParaRPr lang="en-US" dirty="0"/>
          </a:p>
          <a:p>
            <a:pPr marL="59880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Methodology limitations: </a:t>
            </a:r>
          </a:p>
          <a:p>
            <a:pPr marL="1056005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Limited to flagging for human review</a:t>
            </a:r>
          </a:p>
          <a:p>
            <a:pPr marL="1913255" lvl="4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False positive rate ~30%</a:t>
            </a:r>
          </a:p>
          <a:p>
            <a:pPr marL="1056005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Unlabeled data </a:t>
            </a:r>
          </a:p>
          <a:p>
            <a:pPr marL="1913255" lvl="4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(Processed labelled data deemed unviable/imbalanced)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endParaRPr lang="en-US" dirty="0">
              <a:cs typeface="Calibri"/>
            </a:endParaRPr>
          </a:p>
          <a:p>
            <a:pPr marL="1056005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Non-time series</a:t>
            </a:r>
          </a:p>
          <a:p>
            <a:pPr marL="1056005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Relies on aggregation of a manually extracted merged incident dataset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1DA78E-4B31-A855-10A6-A10E7D603E02}"/>
              </a:ext>
            </a:extLst>
          </p:cNvPr>
          <p:cNvSpPr/>
          <p:nvPr/>
        </p:nvSpPr>
        <p:spPr>
          <a:xfrm>
            <a:off x="0" y="0"/>
            <a:ext cx="9790386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513BB262-C767-DC55-3D35-E76CB1885E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32" r="7484" b="213"/>
          <a:stretch/>
        </p:blipFill>
        <p:spPr>
          <a:xfrm>
            <a:off x="386499" y="1202266"/>
            <a:ext cx="9183169" cy="78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4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991310-89F6-709C-5932-085A626D5F93}"/>
              </a:ext>
            </a:extLst>
          </p:cNvPr>
          <p:cNvSpPr/>
          <p:nvPr/>
        </p:nvSpPr>
        <p:spPr>
          <a:xfrm>
            <a:off x="7240554" y="0"/>
            <a:ext cx="11047445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C2D2F-CD94-445B-4172-793C87A6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290" y="1092300"/>
            <a:ext cx="10099152" cy="810239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F6B5A09B-788B-3478-C2AD-98A99FB66D25}"/>
              </a:ext>
            </a:extLst>
          </p:cNvPr>
          <p:cNvSpPr txBox="1"/>
          <p:nvPr/>
        </p:nvSpPr>
        <p:spPr>
          <a:xfrm>
            <a:off x="816280" y="727855"/>
            <a:ext cx="5095789" cy="1480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13"/>
              </a:lnSpc>
            </a:pPr>
            <a:r>
              <a:rPr lang="en-US" sz="4000" b="1">
                <a:solidFill>
                  <a:srgbClr val="FFFFFF"/>
                </a:solidFill>
                <a:latin typeface="Montserrat Ultra-Bold"/>
                <a:sym typeface="Montserrat Ultra-Bold"/>
              </a:rPr>
              <a:t>FURTHER AREAS OF STUDY</a:t>
            </a:r>
            <a:endParaRPr lang="en-US" sz="1200">
              <a:cs typeface="Calibri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1668AB06-35CE-083A-26C7-7C67E4B8A1C6}"/>
              </a:ext>
            </a:extLst>
          </p:cNvPr>
          <p:cNvSpPr txBox="1"/>
          <p:nvPr/>
        </p:nvSpPr>
        <p:spPr>
          <a:xfrm>
            <a:off x="489606" y="2586535"/>
            <a:ext cx="6573346" cy="716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5905" lvl="1">
              <a:lnSpc>
                <a:spcPts val="3316"/>
              </a:lnSpc>
            </a:pPr>
            <a:r>
              <a:rPr lang="en-US" sz="235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Supervised Learning</a:t>
            </a:r>
            <a:endParaRPr lang="en-US" dirty="0"/>
          </a:p>
          <a:p>
            <a:pPr marL="1056005" lvl="2" indent="-342900">
              <a:lnSpc>
                <a:spcPts val="3315"/>
              </a:lnSpc>
              <a:buFont typeface="Arial" panose="020B0604020202020204" pitchFamily="34" charset="0"/>
              <a:buChar char="•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Requires a labeled dataset with appropriate proportionality (1%)</a:t>
            </a:r>
          </a:p>
          <a:p>
            <a:pPr marL="713105" lvl="2">
              <a:lnSpc>
                <a:spcPts val="3315"/>
              </a:lnSpc>
            </a:pPr>
            <a:endParaRPr lang="en-US" sz="235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marL="255905" lvl="1">
              <a:lnSpc>
                <a:spcPts val="3315"/>
              </a:lnSpc>
            </a:pPr>
            <a:r>
              <a:rPr lang="en-US" sz="235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Time Series</a:t>
            </a:r>
          </a:p>
          <a:p>
            <a:pPr marL="1056005" lvl="2" indent="-342900">
              <a:lnSpc>
                <a:spcPts val="3315"/>
              </a:lnSpc>
              <a:buFont typeface="Arial" panose="020B0604020202020204" pitchFamily="34" charset="0"/>
              <a:buChar char="•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Moving average indicator of problems with product</a:t>
            </a:r>
          </a:p>
          <a:p>
            <a:pPr marL="1513205" lvl="3" indent="-342900">
              <a:lnSpc>
                <a:spcPts val="3315"/>
              </a:lnSpc>
              <a:buFont typeface="Wingdings" pitchFamily="2" charset="2"/>
              <a:buChar char="§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Outside of standard deviations?</a:t>
            </a:r>
          </a:p>
          <a:p>
            <a:pPr marL="255905" lvl="1">
              <a:lnSpc>
                <a:spcPts val="3315"/>
              </a:lnSpc>
            </a:pPr>
            <a:endParaRPr lang="en-US" sz="235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marL="255905" lvl="1">
              <a:lnSpc>
                <a:spcPts val="3315"/>
              </a:lnSpc>
            </a:pPr>
            <a:r>
              <a:rPr lang="en-US" sz="235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Word Matching: Semantic Similarity Scoring </a:t>
            </a:r>
          </a:p>
          <a:p>
            <a:pPr marL="1056005" lvl="2" indent="-342900">
              <a:lnSpc>
                <a:spcPts val="3315"/>
              </a:lnSpc>
              <a:buFont typeface="Arial" panose="020B0604020202020204" pitchFamily="34" charset="0"/>
              <a:buChar char="•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Better than standard "dirty word" searching</a:t>
            </a:r>
          </a:p>
          <a:p>
            <a:pPr marL="1513205" lvl="3" indent="-342900">
              <a:lnSpc>
                <a:spcPts val="3315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Scores word usage intent inside of the parts of speech.</a:t>
            </a:r>
          </a:p>
          <a:p>
            <a:pPr marL="1056005" lvl="2" indent="-342900">
              <a:lnSpc>
                <a:spcPts val="3315"/>
              </a:lnSpc>
              <a:buFont typeface="Arial" panose="020B0604020202020204" pitchFamily="34" charset="0"/>
              <a:buChar char="•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Highly processing intensive</a:t>
            </a:r>
          </a:p>
          <a:p>
            <a:pPr>
              <a:lnSpc>
                <a:spcPts val="3316"/>
              </a:lnSpc>
            </a:pPr>
            <a:endParaRPr lang="en-US" sz="235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21686AC-49AB-4E48-B3A4-D9957D3AA8A9}"/>
              </a:ext>
            </a:extLst>
          </p:cNvPr>
          <p:cNvSpPr/>
          <p:nvPr/>
        </p:nvSpPr>
        <p:spPr>
          <a:xfrm>
            <a:off x="15671414" y="4179336"/>
            <a:ext cx="303835" cy="8536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52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FBD422E1-2D4C-B23E-B24C-CBCB83897676}"/>
              </a:ext>
            </a:extLst>
          </p:cNvPr>
          <p:cNvSpPr txBox="1"/>
          <p:nvPr/>
        </p:nvSpPr>
        <p:spPr>
          <a:xfrm>
            <a:off x="11215395" y="1036273"/>
            <a:ext cx="5989999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5400" b="1" dirty="0">
                <a:solidFill>
                  <a:srgbClr val="FFFFFF"/>
                </a:solidFill>
                <a:latin typeface="Montserrat Ultra-Bold"/>
                <a:sym typeface="Montserrat Ultra-Bold"/>
              </a:rPr>
              <a:t>TWO PROCESSING SOLUTIONS</a:t>
            </a:r>
            <a:endParaRPr lang="en-US" sz="2400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22BEADA-7344-4309-BE63-1933FC8D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235" y="4430225"/>
            <a:ext cx="8316223" cy="282371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C966BE4-393B-2DD9-B62E-412F0E19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61" y="457912"/>
            <a:ext cx="8530381" cy="8703925"/>
          </a:xfrm>
          <a:prstGeom prst="rect">
            <a:avLst/>
          </a:prstGeom>
        </p:spPr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5010FA6-D689-72D5-7B3C-7BF285C3F0DF}"/>
              </a:ext>
            </a:extLst>
          </p:cNvPr>
          <p:cNvSpPr txBox="1">
            <a:spLocks/>
          </p:cNvSpPr>
          <p:nvPr/>
        </p:nvSpPr>
        <p:spPr bwMode="auto">
          <a:xfrm>
            <a:off x="2687215" y="9340059"/>
            <a:ext cx="3862962" cy="50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spcCol="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sz="2000" kern="0" dirty="0">
                <a:solidFill>
                  <a:schemeClr val="bg1"/>
                </a:solidFill>
                <a:ea typeface="ＭＳ Ｐゴシック"/>
              </a:rPr>
              <a:t>Fig: Command Line Interface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93DCF2D-016D-C929-A69A-2567D43BE7DC}"/>
              </a:ext>
            </a:extLst>
          </p:cNvPr>
          <p:cNvSpPr txBox="1">
            <a:spLocks/>
          </p:cNvSpPr>
          <p:nvPr/>
        </p:nvSpPr>
        <p:spPr bwMode="auto">
          <a:xfrm>
            <a:off x="10221025" y="7623423"/>
            <a:ext cx="5956641" cy="71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spcCol="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sz="2000" kern="0" dirty="0">
                <a:solidFill>
                  <a:schemeClr val="bg1"/>
                </a:solidFill>
                <a:ea typeface="ＭＳ Ｐゴシック"/>
              </a:rPr>
              <a:t>Fig: Single "Big Loop" Function against all categories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6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35213" y="7063676"/>
            <a:ext cx="452787" cy="2194624"/>
            <a:chOff x="0" y="0"/>
            <a:chExt cx="293277" cy="1421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144000" y="0"/>
            <a:ext cx="8115300" cy="10287000"/>
            <a:chOff x="0" y="0"/>
            <a:chExt cx="4232162" cy="53647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32162" cy="5364713"/>
            </a:xfrm>
            <a:custGeom>
              <a:avLst/>
              <a:gdLst/>
              <a:ahLst/>
              <a:cxnLst/>
              <a:rect l="l" t="t" r="r" b="b"/>
              <a:pathLst>
                <a:path w="4232162" h="5364713">
                  <a:moveTo>
                    <a:pt x="0" y="0"/>
                  </a:moveTo>
                  <a:lnTo>
                    <a:pt x="4232162" y="0"/>
                  </a:lnTo>
                  <a:lnTo>
                    <a:pt x="4232162" y="5364713"/>
                  </a:lnTo>
                  <a:lnTo>
                    <a:pt x="0" y="5364713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05556" y="4909754"/>
            <a:ext cx="4461471" cy="22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0"/>
              </a:lnSpc>
            </a:pPr>
            <a:r>
              <a:rPr lang="en-US" sz="8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Q&amp;A</a:t>
            </a:r>
            <a:endParaRPr lang="en-US" sz="8000" b="1">
              <a:solidFill>
                <a:srgbClr val="000000"/>
              </a:solidFill>
              <a:latin typeface="Montserrat Ultra-Bold"/>
              <a:ea typeface="Montserrat Ultra-Bold"/>
              <a:cs typeface="Montserrat Ultra-Bold"/>
            </a:endParaRPr>
          </a:p>
          <a:p>
            <a:pPr algn="ctr">
              <a:lnSpc>
                <a:spcPct val="0"/>
              </a:lnSpc>
            </a:pPr>
            <a:endParaRPr lang="en-US" sz="6545" b="1">
              <a:solidFill>
                <a:srgbClr val="000000"/>
              </a:solidFill>
              <a:latin typeface="Montserrat Ultra-Bold"/>
              <a:ea typeface="Montserrat Ultra-Bold"/>
              <a:cs typeface="Montserrat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96487" y="1329674"/>
            <a:ext cx="5820579" cy="12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0"/>
              </a:lnSpc>
            </a:pPr>
            <a:r>
              <a:rPr lang="en-US" sz="3600" b="1">
                <a:solidFill>
                  <a:srgbClr val="F6A429"/>
                </a:solidFill>
                <a:latin typeface="Open Sans Bold"/>
                <a:ea typeface="Open Sans Bold"/>
                <a:cs typeface="Open Sans Bold"/>
              </a:rPr>
              <a:t>STATISTICS: </a:t>
            </a:r>
            <a:endParaRPr lang="en-US" sz="3600"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18313" y="1976819"/>
            <a:ext cx="7366673" cy="7281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Calibri"/>
              <a:buChar char="-"/>
            </a:pPr>
            <a:r>
              <a:rPr lang="en-US" sz="2750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Number of scripts: </a:t>
            </a:r>
            <a:r>
              <a:rPr lang="en-US" sz="2750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  <a:endParaRPr lang="en-US" sz="2750" dirty="0">
              <a:solidFill>
                <a:schemeClr val="bg1"/>
              </a:solidFill>
              <a:latin typeface="Open Sans Bold"/>
              <a:ea typeface="Open Sans Bold"/>
              <a:cs typeface="Open Sans Bold"/>
            </a:endParaRP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Calibri"/>
              <a:buChar char="-"/>
            </a:pPr>
            <a:r>
              <a:rPr lang="en-US" sz="2750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</a:rPr>
              <a:t>Lines of code: </a:t>
            </a:r>
            <a:r>
              <a:rPr lang="en-US" sz="2750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</a:rPr>
              <a:t>3,252</a:t>
            </a:r>
          </a:p>
          <a:p>
            <a:pPr lvl="1">
              <a:lnSpc>
                <a:spcPct val="20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Calibri"/>
                <a:ea typeface="Open Sans Bold"/>
                <a:cs typeface="Calibri"/>
              </a:rPr>
              <a:t>(1,806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in data conditioning, 1,449 in main loop)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Calibri"/>
              <a:buChar char="-"/>
            </a:pPr>
            <a:r>
              <a:rPr lang="en-US" sz="2750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</a:rPr>
              <a:t>Number of models used/attempted: </a:t>
            </a:r>
            <a:r>
              <a:rPr lang="en-US" sz="2750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</a:rPr>
              <a:t>15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Calibri"/>
              <a:buChar char="-"/>
            </a:pPr>
            <a:r>
              <a:rPr lang="en-US" sz="2750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</a:rPr>
              <a:t>Datasets processed: </a:t>
            </a:r>
            <a:r>
              <a:rPr lang="en-US" sz="2750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</a:rPr>
              <a:t>25 out 34</a:t>
            </a:r>
          </a:p>
          <a:p>
            <a:pPr lvl="1">
              <a:lnSpc>
                <a:spcPct val="20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Calibri"/>
                <a:ea typeface="Open Sans Bold"/>
                <a:cs typeface="Calibri"/>
              </a:rPr>
              <a:t>(Other categories were intangibles)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Calibri"/>
              <a:buChar char="-"/>
            </a:pPr>
            <a:r>
              <a:rPr lang="en-US" sz="2750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</a:rPr>
              <a:t>Dataset size: </a:t>
            </a:r>
            <a:r>
              <a:rPr lang="en-US" sz="2750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</a:rPr>
              <a:t>565mil rows, 337gb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Calibri"/>
              <a:buChar char="-"/>
            </a:pPr>
            <a:r>
              <a:rPr lang="en-US" sz="2750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</a:rPr>
              <a:t>Total time to process: </a:t>
            </a:r>
            <a:r>
              <a:rPr lang="en-US" sz="2750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</a:rPr>
              <a:t>244 hours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Calibri"/>
              <a:buChar char="-"/>
            </a:pPr>
            <a:r>
              <a:rPr lang="en-US" sz="2750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</a:rPr>
              <a:t>Open-source methodology: </a:t>
            </a:r>
            <a:r>
              <a:rPr lang="en-US" sz="2750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310383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with text&#10;&#10;Description automatically generated">
            <a:extLst>
              <a:ext uri="{FF2B5EF4-FFF2-40B4-BE49-F238E27FC236}">
                <a16:creationId xmlns:a16="http://schemas.microsoft.com/office/drawing/2014/main" id="{DCA8E407-4028-BB8E-AB9B-E6D99BAD16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8" r="1" b="6129"/>
          <a:stretch/>
        </p:blipFill>
        <p:spPr>
          <a:xfrm>
            <a:off x="192877" y="172791"/>
            <a:ext cx="17902226" cy="9941419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4364825" y="4445875"/>
            <a:ext cx="9283313" cy="13952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  <a:sym typeface="Montserrat Ultra-Bold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9309" y="172789"/>
            <a:ext cx="17909382" cy="994142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46727" y="641089"/>
            <a:ext cx="7855283" cy="8837193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555" r="5555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5477080"/>
            <a:ext cx="9144000" cy="4809920"/>
            <a:chOff x="0" y="0"/>
            <a:chExt cx="4768634" cy="26823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68634" cy="2682356"/>
            </a:xfrm>
            <a:custGeom>
              <a:avLst/>
              <a:gdLst/>
              <a:ahLst/>
              <a:cxnLst/>
              <a:rect l="l" t="t" r="r" b="b"/>
              <a:pathLst>
                <a:path w="4768634" h="2682356">
                  <a:moveTo>
                    <a:pt x="0" y="0"/>
                  </a:moveTo>
                  <a:lnTo>
                    <a:pt x="4768634" y="0"/>
                  </a:lnTo>
                  <a:lnTo>
                    <a:pt x="4768634" y="2682356"/>
                  </a:lnTo>
                  <a:lnTo>
                    <a:pt x="0" y="2682356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08" y="0"/>
            <a:ext cx="9144000" cy="2103927"/>
            <a:chOff x="0" y="0"/>
            <a:chExt cx="7469645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9645" cy="1913890"/>
            </a:xfrm>
            <a:custGeom>
              <a:avLst/>
              <a:gdLst/>
              <a:ahLst/>
              <a:cxnLst/>
              <a:rect l="l" t="t" r="r" b="b"/>
              <a:pathLst>
                <a:path w="7469645" h="1913890">
                  <a:moveTo>
                    <a:pt x="0" y="0"/>
                  </a:moveTo>
                  <a:lnTo>
                    <a:pt x="7469645" y="0"/>
                  </a:lnTo>
                  <a:lnTo>
                    <a:pt x="746964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4458" y="2481353"/>
            <a:ext cx="3917034" cy="825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48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NIRA, INC.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8238" y="621728"/>
            <a:ext cx="7666508" cy="877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55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PROJECT PARTNER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5EB1D10-3DBC-3529-5CF7-E9160FA5CFA5}"/>
              </a:ext>
            </a:extLst>
          </p:cNvPr>
          <p:cNvSpPr txBox="1"/>
          <p:nvPr/>
        </p:nvSpPr>
        <p:spPr>
          <a:xfrm>
            <a:off x="738238" y="3501452"/>
            <a:ext cx="6175910" cy="121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rgbClr val="000000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• Dr. Wen Zhu, </a:t>
            </a: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Chief Architect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rgbClr val="000000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• John Oh, </a:t>
            </a:r>
            <a:r>
              <a:rPr lang="en-US" sz="2800" dirty="0">
                <a:solidFill>
                  <a:srgbClr val="000000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.NET Developer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91F53E1-EE2C-A094-A29A-0F6703FA8778}"/>
              </a:ext>
            </a:extLst>
          </p:cNvPr>
          <p:cNvSpPr txBox="1"/>
          <p:nvPr/>
        </p:nvSpPr>
        <p:spPr>
          <a:xfrm>
            <a:off x="449179" y="6281736"/>
            <a:ext cx="8518357" cy="3047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36"/>
              </a:lnSpc>
              <a:defRPr sz="2168">
                <a:solidFill>
                  <a:srgbClr val="FFFFF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sz="2000" dirty="0"/>
              <a:t>NIRA, Inc. is a woman-owned small business and certified 8(a) firm.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Specializes in Information Technology services for public sector clients.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Works closely with customers throughout the project lifecycle.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Key Clients: Federal agencies like CPSC, FDA, FAA, and DTIC.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35213" y="7063676"/>
            <a:ext cx="452787" cy="2194624"/>
            <a:chOff x="0" y="0"/>
            <a:chExt cx="293277" cy="1421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>
            <a:off x="9144000" y="0"/>
            <a:ext cx="8115300" cy="10287000"/>
            <a:chOff x="0" y="0"/>
            <a:chExt cx="4232162" cy="5364713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32162" cy="5364713"/>
            </a:xfrm>
            <a:custGeom>
              <a:avLst/>
              <a:gdLst/>
              <a:ahLst/>
              <a:cxnLst/>
              <a:rect l="l" t="t" r="r" b="b"/>
              <a:pathLst>
                <a:path w="4232162" h="5364713">
                  <a:moveTo>
                    <a:pt x="0" y="0"/>
                  </a:moveTo>
                  <a:lnTo>
                    <a:pt x="4232162" y="0"/>
                  </a:lnTo>
                  <a:lnTo>
                    <a:pt x="4232162" y="5364713"/>
                  </a:lnTo>
                  <a:lnTo>
                    <a:pt x="0" y="5364713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386824"/>
            <a:ext cx="8115300" cy="4247547"/>
            <a:chOff x="0" y="0"/>
            <a:chExt cx="10820400" cy="566339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t="876" b="876"/>
            <a:stretch>
              <a:fillRect/>
            </a:stretch>
          </p:blipFill>
          <p:spPr>
            <a:xfrm>
              <a:off x="0" y="0"/>
              <a:ext cx="10820400" cy="5663396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461994" y="6565320"/>
            <a:ext cx="5691281" cy="3143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8"/>
              </a:lnSpc>
            </a:pPr>
            <a:r>
              <a:rPr lang="en-US" sz="6545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 CONTEXT</a:t>
            </a:r>
          </a:p>
          <a:p>
            <a:pPr algn="l">
              <a:lnSpc>
                <a:spcPts val="8378"/>
              </a:lnSpc>
            </a:pPr>
            <a:endParaRPr lang="en-US" sz="6545" b="1">
              <a:solidFill>
                <a:srgbClr val="000000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53698" y="2360134"/>
            <a:ext cx="5820579" cy="85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Retail and product safety across various categories.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53698" y="1676516"/>
            <a:ext cx="5820579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Domain of problem: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3698" y="4716293"/>
            <a:ext cx="5820579" cy="2586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Unsafe products in the market can lead to serious risks leading to costly recalls and reputational damage for companies.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proactive approach is essential to avoid these issues.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3698" y="3991383"/>
            <a:ext cx="5820579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Importance of problem: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35213" y="7063676"/>
            <a:ext cx="452787" cy="2194624"/>
            <a:chOff x="0" y="0"/>
            <a:chExt cx="293277" cy="1421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0C5D6AB-07F8-BC71-72BA-3A66153201D4}"/>
              </a:ext>
            </a:extLst>
          </p:cNvPr>
          <p:cNvGrpSpPr/>
          <p:nvPr/>
        </p:nvGrpSpPr>
        <p:grpSpPr>
          <a:xfrm>
            <a:off x="0" y="1"/>
            <a:ext cx="8886825" cy="2222938"/>
            <a:chOff x="0" y="0"/>
            <a:chExt cx="7469645" cy="191389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B740E5F-1300-1DAD-843E-B587E1BCA7A7}"/>
                </a:ext>
              </a:extLst>
            </p:cNvPr>
            <p:cNvSpPr/>
            <p:nvPr/>
          </p:nvSpPr>
          <p:spPr>
            <a:xfrm>
              <a:off x="0" y="0"/>
              <a:ext cx="7469645" cy="1913890"/>
            </a:xfrm>
            <a:custGeom>
              <a:avLst/>
              <a:gdLst/>
              <a:ahLst/>
              <a:cxnLst/>
              <a:rect l="l" t="t" r="r" b="b"/>
              <a:pathLst>
                <a:path w="7469645" h="1913890">
                  <a:moveTo>
                    <a:pt x="0" y="0"/>
                  </a:moveTo>
                  <a:lnTo>
                    <a:pt x="7469645" y="0"/>
                  </a:lnTo>
                  <a:lnTo>
                    <a:pt x="746964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886825" y="879058"/>
            <a:ext cx="8691213" cy="8528883"/>
          </a:xfrm>
          <a:custGeom>
            <a:avLst/>
            <a:gdLst/>
            <a:ahLst/>
            <a:cxnLst/>
            <a:rect l="l" t="t" r="r" b="b"/>
            <a:pathLst>
              <a:path w="8691213" h="8528883">
                <a:moveTo>
                  <a:pt x="0" y="0"/>
                </a:moveTo>
                <a:lnTo>
                  <a:pt x="8691213" y="0"/>
                </a:lnTo>
                <a:lnTo>
                  <a:pt x="8691213" y="8528884"/>
                </a:lnTo>
                <a:lnTo>
                  <a:pt x="0" y="8528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09962" y="797939"/>
            <a:ext cx="7400825" cy="747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13"/>
              </a:lnSpc>
            </a:pPr>
            <a:r>
              <a:rPr lang="en-US" sz="4697" b="1" dirty="0"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4279" y="2731951"/>
            <a:ext cx="7666508" cy="7166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1175" lvl="1" indent="-255270">
              <a:lnSpc>
                <a:spcPts val="3316"/>
              </a:lnSpc>
              <a:buFont typeface="Arial"/>
              <a:buChar char="•"/>
            </a:pPr>
            <a:r>
              <a:rPr lang="en-US" sz="235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current recall process not proactive</a:t>
            </a:r>
            <a:endParaRPr lang="en-US" sz="2350" b="1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marL="968375" lvl="2" indent="-255270">
              <a:lnSpc>
                <a:spcPts val="3315"/>
              </a:lnSpc>
              <a:buFont typeface="Wingdings"/>
              <a:buChar char="§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After products already in tens of thousands of consumers' hands.</a:t>
            </a:r>
            <a:endParaRPr lang="en-US" sz="2350" dirty="0">
              <a:cs typeface="Calibri"/>
            </a:endParaRPr>
          </a:p>
          <a:p>
            <a:pPr>
              <a:lnSpc>
                <a:spcPts val="3316"/>
              </a:lnSpc>
            </a:pPr>
            <a:endParaRPr lang="en-US" sz="2368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1175" lvl="1" indent="-255270">
              <a:lnSpc>
                <a:spcPts val="3316"/>
              </a:lnSpc>
              <a:buFont typeface="Arial"/>
              <a:buChar char="•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Focused on using crowdsourcing, historical recall/incident data, and advanced analytics to identify potential safety risks</a:t>
            </a:r>
            <a:endParaRPr lang="en-US" sz="235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3316"/>
              </a:lnSpc>
            </a:pPr>
            <a:endParaRPr lang="en-US" sz="2368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1175" lvl="1" indent="-255270">
              <a:lnSpc>
                <a:spcPts val="3316"/>
              </a:lnSpc>
              <a:buFont typeface="Arial"/>
              <a:buChar char="•"/>
            </a:pPr>
            <a:r>
              <a:rPr lang="en-US" sz="235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Baby products used as approach baseline </a:t>
            </a:r>
          </a:p>
          <a:p>
            <a:pPr marL="968375" lvl="2" indent="-255270">
              <a:lnSpc>
                <a:spcPts val="3315"/>
              </a:lnSpc>
              <a:buFont typeface="Wingdings"/>
              <a:buChar char="§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Pipeline can be applied to many other product categories</a:t>
            </a:r>
            <a:endParaRPr lang="en-US" sz="235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3316"/>
              </a:lnSpc>
            </a:pPr>
            <a:endParaRPr lang="en-US" sz="2368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1175" lvl="1" indent="-255270">
              <a:lnSpc>
                <a:spcPts val="3316"/>
              </a:lnSpc>
              <a:buFont typeface="Arial"/>
              <a:buChar char="•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detecting risks early, aim to reduce defective products reaching too far into the market,</a:t>
            </a:r>
            <a:endParaRPr lang="en-US" sz="235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marL="968375" lvl="2" indent="-255270">
              <a:lnSpc>
                <a:spcPts val="3315"/>
              </a:lnSpc>
              <a:buFont typeface="Wingdings"/>
              <a:buChar char="§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Enhance consumer safety </a:t>
            </a:r>
          </a:p>
          <a:p>
            <a:pPr marL="968375" lvl="2" indent="-255270">
              <a:lnSpc>
                <a:spcPts val="3315"/>
              </a:lnSpc>
              <a:buFont typeface="Wingdings"/>
              <a:buChar char="§"/>
            </a:pPr>
            <a:r>
              <a:rPr lang="en-US" sz="23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Minimize impact of recalls</a:t>
            </a:r>
            <a:endParaRPr lang="en-US" sz="235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3316"/>
              </a:lnSpc>
            </a:pPr>
            <a:endParaRPr lang="en-US" sz="2368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3633" y="3778147"/>
            <a:ext cx="16001999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​</a:t>
            </a:r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Montserrat Ultra-Bold"/>
              </a:rPr>
              <a:t>Dataset Location: </a:t>
            </a:r>
            <a:r>
              <a:rPr lang="en-US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Internet</a:t>
            </a:r>
          </a:p>
          <a:p>
            <a:pPr algn="l"/>
            <a:endParaRPr lang="en-US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Ultra-Bold"/>
            </a:endParaRPr>
          </a:p>
          <a:p>
            <a:pPr algn="l"/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Montserrat Ultra-Bold"/>
              </a:rPr>
              <a:t>Dataset Access: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https://amazon-reviews-2023.github.io/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Ultra-Bold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https://www.saferproducts.gov/SPDB.zip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Ultra-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33EC1-41DC-3D5F-6D2F-E3748144C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4" b="4548"/>
          <a:stretch/>
        </p:blipFill>
        <p:spPr>
          <a:xfrm>
            <a:off x="9527922" y="6032836"/>
            <a:ext cx="8198499" cy="35349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2851BC-2850-F564-6A16-0DE56DAFFF69}"/>
              </a:ext>
            </a:extLst>
          </p:cNvPr>
          <p:cNvSpPr txBox="1">
            <a:spLocks/>
          </p:cNvSpPr>
          <p:nvPr/>
        </p:nvSpPr>
        <p:spPr>
          <a:xfrm>
            <a:off x="7314993" y="562924"/>
            <a:ext cx="3379281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Montserrat Ultra-Bold" panose="020B0604020202020204" charset="0"/>
              </a:rPr>
              <a:t>DATASETS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7989906-A99B-59DD-32A2-0163B5DE8129}"/>
              </a:ext>
            </a:extLst>
          </p:cNvPr>
          <p:cNvSpPr txBox="1"/>
          <p:nvPr/>
        </p:nvSpPr>
        <p:spPr>
          <a:xfrm>
            <a:off x="11702930" y="2052149"/>
            <a:ext cx="580464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Montserrat Ultra-Bold"/>
              </a:rPr>
              <a:t>CPSC</a:t>
            </a:r>
          </a:p>
          <a:p>
            <a:pPr algn="l"/>
            <a:endParaRPr lang="en-US" sz="24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Ultra-Bold"/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Incidents</a:t>
            </a: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 - Approximate 59K records ~ 84MB​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Recalls</a:t>
            </a: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 - 9100 records ~ 11MB​</a:t>
            </a:r>
            <a:endParaRPr lang="en-US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Ultra-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A12EE-0B14-F6E9-798F-EDFADB093A81}"/>
              </a:ext>
            </a:extLst>
          </p:cNvPr>
          <p:cNvSpPr txBox="1"/>
          <p:nvPr/>
        </p:nvSpPr>
        <p:spPr>
          <a:xfrm>
            <a:off x="3599376" y="2017824"/>
            <a:ext cx="592854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Montserrat Ultra-Bold"/>
              </a:rPr>
              <a:t>Amazon</a:t>
            </a:r>
          </a:p>
          <a:p>
            <a:pPr algn="l"/>
            <a:endParaRPr lang="en-US" sz="24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Ultra-Bold"/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Reviews</a:t>
            </a: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 - 6M ~ 2.2 GB (Baby products only)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Metadata</a:t>
            </a: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 - Approximate 217K records ~ 600MB</a:t>
            </a:r>
          </a:p>
          <a:p>
            <a:endParaRPr lang="en-US" dirty="0"/>
          </a:p>
        </p:txBody>
      </p:sp>
      <p:pic>
        <p:nvPicPr>
          <p:cNvPr id="8" name="Picture 7" descr="A black and orange logo&#10;&#10;Description automatically generated">
            <a:extLst>
              <a:ext uri="{FF2B5EF4-FFF2-40B4-BE49-F238E27FC236}">
                <a16:creationId xmlns:a16="http://schemas.microsoft.com/office/drawing/2014/main" id="{FAC46414-E274-FFF4-FFCB-7DF9D759C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33" y="2073634"/>
            <a:ext cx="2331110" cy="1311249"/>
          </a:xfrm>
          <a:prstGeom prst="rect">
            <a:avLst/>
          </a:prstGeom>
        </p:spPr>
      </p:pic>
      <p:pic>
        <p:nvPicPr>
          <p:cNvPr id="10" name="Picture 9" descr="A logo of a consumer product&#10;&#10;Description automatically generated">
            <a:extLst>
              <a:ext uri="{FF2B5EF4-FFF2-40B4-BE49-F238E27FC236}">
                <a16:creationId xmlns:a16="http://schemas.microsoft.com/office/drawing/2014/main" id="{EF83F496-3613-AE67-5F53-A0C0A269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51" y="1918590"/>
            <a:ext cx="1488046" cy="1488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85119C-41E6-D991-D284-CEB060D8F99A}"/>
              </a:ext>
            </a:extLst>
          </p:cNvPr>
          <p:cNvSpPr txBox="1"/>
          <p:nvPr/>
        </p:nvSpPr>
        <p:spPr>
          <a:xfrm>
            <a:off x="891338" y="5946889"/>
            <a:ext cx="9058913" cy="370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  <a:sym typeface="Montserrat Ultra-Bold"/>
              </a:rPr>
              <a:t>Storage &amp; Computing: </a:t>
            </a:r>
            <a:r>
              <a:rPr lang="en-US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GMU ORC Hopper Cluster</a:t>
            </a:r>
          </a:p>
          <a:p>
            <a:pPr algn="l"/>
            <a:endParaRPr lang="en-US" sz="6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Ultra-Bold"/>
            </a:endParaRPr>
          </a:p>
          <a:p>
            <a:pPr algn="l"/>
            <a:endParaRPr lang="en-US" sz="18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Ultra-Bold"/>
            </a:endParaRPr>
          </a:p>
          <a:p>
            <a:pPr algn="l"/>
            <a:r>
              <a:rPr lang="en-US" sz="2200" b="1" u="sng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Specification: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Node Type: </a:t>
            </a: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AMD, Intel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Partition: </a:t>
            </a: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Interactive, Normal, Contrib, GPU, Contrib GPU, BigMemory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Time limit (in hours): </a:t>
            </a: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MAX (12 hours)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Number of cores: </a:t>
            </a: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1-12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Memory GBs/core: </a:t>
            </a: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Ultra-Bold"/>
              </a:rPr>
              <a:t>4-8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815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CB024-4994-B2C0-4EDB-83EAC95D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Montserrat Ultra-Bold" panose="020B0604020202020204" charset="0"/>
              </a:rPr>
              <a:t>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11DCE-1278-F707-5096-BCAF81DFE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66900"/>
            <a:ext cx="16516553" cy="690293"/>
          </a:xfrm>
          <a:solidFill>
            <a:srgbClr val="20252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46B9B-9962-45F4-9760-C47C55BBB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10957"/>
            <a:ext cx="7944480" cy="1877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37EE6-2ACC-2725-7A58-7F23D378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210957"/>
            <a:ext cx="8383170" cy="657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75A68D-5D07-1477-57F0-154861C50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4110657"/>
            <a:ext cx="2819794" cy="952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C41D92-3371-7773-A9F6-9C1FC9940133}"/>
              </a:ext>
            </a:extLst>
          </p:cNvPr>
          <p:cNvSpPr txBox="1"/>
          <p:nvPr/>
        </p:nvSpPr>
        <p:spPr>
          <a:xfrm>
            <a:off x="609600" y="5452776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</a:rPr>
              <a:t>Data</a:t>
            </a: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>
                <a:solidFill>
                  <a:srgbClr val="F6A429"/>
                </a:solidFill>
                <a:latin typeface="Open Sans Bold"/>
                <a:ea typeface="Open Sans Bold"/>
                <a:cs typeface="Open Sans Bold"/>
              </a:rPr>
              <a:t>Cleaning: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C0778-7C57-B63A-3466-41ED36843849}"/>
              </a:ext>
            </a:extLst>
          </p:cNvPr>
          <p:cNvSpPr txBox="1"/>
          <p:nvPr/>
        </p:nvSpPr>
        <p:spPr>
          <a:xfrm>
            <a:off x="697832" y="6094417"/>
            <a:ext cx="10088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Both the incidents and the recalls were cleaned manually which includes: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Extracting model_id, UPC codes, ASIN from the model id column in the Incident dataset.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Extracting model_id, UPC codes, Brand, Manufacturers in the Recall dataset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453041-25B6-DAB2-113F-13070C7E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90" y="7400702"/>
            <a:ext cx="3107283" cy="2131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33926E-80AC-697B-B0C2-3AB637887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033" y="7400702"/>
            <a:ext cx="13682062" cy="21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3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BFCD-4F15-0C5D-A617-27F9DFD5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Montserrat Ultra-Bold" panose="020B0604020202020204" charset="0"/>
              </a:rPr>
              <a:t>DATA MERGE</a:t>
            </a:r>
          </a:p>
        </p:txBody>
      </p:sp>
      <p:pic>
        <p:nvPicPr>
          <p:cNvPr id="6" name="Content Placeholder 5" descr="A diagram of a company&#10;&#10;Description automatically generated">
            <a:extLst>
              <a:ext uri="{FF2B5EF4-FFF2-40B4-BE49-F238E27FC236}">
                <a16:creationId xmlns:a16="http://schemas.microsoft.com/office/drawing/2014/main" id="{C3C45E1E-F720-7199-AD0C-75A988D70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" t="5621" r="11292" b="5685"/>
          <a:stretch/>
        </p:blipFill>
        <p:spPr>
          <a:xfrm>
            <a:off x="1391443" y="1729528"/>
            <a:ext cx="6822576" cy="5096594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6EFA014-7998-8AC2-6C4F-F91610DA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983" y="1729528"/>
            <a:ext cx="6392072" cy="509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2FF66-6743-0DB8-76E9-ADD37E5F8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45" y="7138011"/>
            <a:ext cx="6829374" cy="2347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7ACFF-A7A3-8537-19A4-C81F86332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2570" y="7217602"/>
            <a:ext cx="7098370" cy="218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7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A9BA7A-BA93-9D51-EA76-F40395994E32}"/>
              </a:ext>
            </a:extLst>
          </p:cNvPr>
          <p:cNvSpPr/>
          <p:nvPr/>
        </p:nvSpPr>
        <p:spPr>
          <a:xfrm>
            <a:off x="-1" y="0"/>
            <a:ext cx="8185509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ADED3-90E7-EC28-4F42-B096F7AC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22" y="3532487"/>
            <a:ext cx="5847407" cy="3222026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latin typeface="Montserrat" pitchFamily="2" charset="77"/>
              </a:rPr>
              <a:t>SENTIMENT ANALYSIS </a:t>
            </a:r>
            <a:br>
              <a:rPr lang="en-US" sz="5400" b="1" dirty="0">
                <a:latin typeface="Montserrat" pitchFamily="2" charset="77"/>
              </a:rPr>
            </a:br>
            <a:r>
              <a:rPr lang="en-US" sz="5400" b="1" dirty="0">
                <a:latin typeface="Montserrat" pitchFamily="2" charset="77"/>
              </a:rPr>
              <a:t>DISTRIBUTION 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D9A4C137-1196-4CCF-904C-A28D77C130F1}"/>
              </a:ext>
            </a:extLst>
          </p:cNvPr>
          <p:cNvGrpSpPr/>
          <p:nvPr/>
        </p:nvGrpSpPr>
        <p:grpSpPr>
          <a:xfrm>
            <a:off x="7408051" y="749056"/>
            <a:ext cx="1611630" cy="1611630"/>
            <a:chOff x="0" y="0"/>
            <a:chExt cx="1913890" cy="191389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2474124-95F3-4478-72C9-D0F1F73F9B7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8">
            <a:extLst>
              <a:ext uri="{FF2B5EF4-FFF2-40B4-BE49-F238E27FC236}">
                <a16:creationId xmlns:a16="http://schemas.microsoft.com/office/drawing/2014/main" id="{3EECAD27-7135-BE51-4567-DE6E2B0D382C}"/>
              </a:ext>
            </a:extLst>
          </p:cNvPr>
          <p:cNvGrpSpPr/>
          <p:nvPr/>
        </p:nvGrpSpPr>
        <p:grpSpPr>
          <a:xfrm>
            <a:off x="7503301" y="844306"/>
            <a:ext cx="1421130" cy="1421130"/>
            <a:chOff x="0" y="0"/>
            <a:chExt cx="1913890" cy="1913890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04FEBCE-1409-4612-C2DC-A57460EB29D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0">
            <a:extLst>
              <a:ext uri="{FF2B5EF4-FFF2-40B4-BE49-F238E27FC236}">
                <a16:creationId xmlns:a16="http://schemas.microsoft.com/office/drawing/2014/main" id="{27AA8166-6181-D73F-C64B-EC0C9642FD14}"/>
              </a:ext>
            </a:extLst>
          </p:cNvPr>
          <p:cNvSpPr txBox="1"/>
          <p:nvPr/>
        </p:nvSpPr>
        <p:spPr>
          <a:xfrm>
            <a:off x="7503301" y="1261183"/>
            <a:ext cx="1421130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043ADE69-DA0E-43ED-6F7C-A4718538B653}"/>
              </a:ext>
            </a:extLst>
          </p:cNvPr>
          <p:cNvGrpSpPr/>
          <p:nvPr/>
        </p:nvGrpSpPr>
        <p:grpSpPr>
          <a:xfrm>
            <a:off x="7408051" y="3142147"/>
            <a:ext cx="1611630" cy="1611630"/>
            <a:chOff x="0" y="0"/>
            <a:chExt cx="1913890" cy="191389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222B458-12DE-1740-B8E8-3232119E16DE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4432A7B1-E0C6-12F6-FAE2-260313D3F691}"/>
              </a:ext>
            </a:extLst>
          </p:cNvPr>
          <p:cNvGrpSpPr/>
          <p:nvPr/>
        </p:nvGrpSpPr>
        <p:grpSpPr>
          <a:xfrm>
            <a:off x="7503301" y="3237397"/>
            <a:ext cx="1421130" cy="1421130"/>
            <a:chOff x="0" y="0"/>
            <a:chExt cx="1913890" cy="1913890"/>
          </a:xfrm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6AC39FF-C307-F49E-460B-29128884A8CC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CF0F3A80-0867-DBB8-290B-476F64D5EC74}"/>
              </a:ext>
            </a:extLst>
          </p:cNvPr>
          <p:cNvSpPr txBox="1"/>
          <p:nvPr/>
        </p:nvSpPr>
        <p:spPr>
          <a:xfrm>
            <a:off x="7503301" y="3625699"/>
            <a:ext cx="1421130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EF04D845-695F-301A-2057-8DB6772814BD}"/>
              </a:ext>
            </a:extLst>
          </p:cNvPr>
          <p:cNvSpPr txBox="1"/>
          <p:nvPr/>
        </p:nvSpPr>
        <p:spPr>
          <a:xfrm>
            <a:off x="9573099" y="1062428"/>
            <a:ext cx="818551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Conducted Sentiment Analysis on Raw Amazon Reviews dataset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6F500270-4B4B-FF66-FF64-122F350193E7}"/>
              </a:ext>
            </a:extLst>
          </p:cNvPr>
          <p:cNvSpPr txBox="1"/>
          <p:nvPr/>
        </p:nvSpPr>
        <p:spPr>
          <a:xfrm>
            <a:off x="9573099" y="3426944"/>
            <a:ext cx="818551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Mapped product ratings to sentiment categories (positive, negative, neutral)</a:t>
            </a:r>
          </a:p>
        </p:txBody>
      </p:sp>
      <p:grpSp>
        <p:nvGrpSpPr>
          <p:cNvPr id="39" name="Group 6">
            <a:extLst>
              <a:ext uri="{FF2B5EF4-FFF2-40B4-BE49-F238E27FC236}">
                <a16:creationId xmlns:a16="http://schemas.microsoft.com/office/drawing/2014/main" id="{6DCDBDB2-D9F2-990A-90B7-349AEF203207}"/>
              </a:ext>
            </a:extLst>
          </p:cNvPr>
          <p:cNvGrpSpPr/>
          <p:nvPr/>
        </p:nvGrpSpPr>
        <p:grpSpPr>
          <a:xfrm>
            <a:off x="7408051" y="5552871"/>
            <a:ext cx="1611630" cy="1611630"/>
            <a:chOff x="0" y="0"/>
            <a:chExt cx="1913890" cy="191389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CE0A97D-B235-3D25-5B64-41298EA329D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8">
            <a:extLst>
              <a:ext uri="{FF2B5EF4-FFF2-40B4-BE49-F238E27FC236}">
                <a16:creationId xmlns:a16="http://schemas.microsoft.com/office/drawing/2014/main" id="{74089905-9DAA-0FD4-529A-051F06D99929}"/>
              </a:ext>
            </a:extLst>
          </p:cNvPr>
          <p:cNvGrpSpPr/>
          <p:nvPr/>
        </p:nvGrpSpPr>
        <p:grpSpPr>
          <a:xfrm>
            <a:off x="7503301" y="5648121"/>
            <a:ext cx="1421130" cy="1421130"/>
            <a:chOff x="0" y="0"/>
            <a:chExt cx="1913890" cy="1913890"/>
          </a:xfrm>
        </p:grpSpPr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F627D4F6-44F5-AF0C-CFF1-6F66E6D1911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TextBox 10">
            <a:extLst>
              <a:ext uri="{FF2B5EF4-FFF2-40B4-BE49-F238E27FC236}">
                <a16:creationId xmlns:a16="http://schemas.microsoft.com/office/drawing/2014/main" id="{E4F612A5-FEE5-1CFC-A399-0B94874F82E9}"/>
              </a:ext>
            </a:extLst>
          </p:cNvPr>
          <p:cNvSpPr txBox="1"/>
          <p:nvPr/>
        </p:nvSpPr>
        <p:spPr>
          <a:xfrm>
            <a:off x="7503301" y="6064998"/>
            <a:ext cx="1421130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6C4F4180-4C34-813C-86BC-5DD2DB70E333}"/>
              </a:ext>
            </a:extLst>
          </p:cNvPr>
          <p:cNvGrpSpPr/>
          <p:nvPr/>
        </p:nvGrpSpPr>
        <p:grpSpPr>
          <a:xfrm>
            <a:off x="7408051" y="7995195"/>
            <a:ext cx="1611630" cy="1611630"/>
            <a:chOff x="0" y="0"/>
            <a:chExt cx="1913890" cy="1913890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1EDC5B8-8DF6-42BA-A609-D789682D4196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13">
            <a:extLst>
              <a:ext uri="{FF2B5EF4-FFF2-40B4-BE49-F238E27FC236}">
                <a16:creationId xmlns:a16="http://schemas.microsoft.com/office/drawing/2014/main" id="{011678D0-A9DE-70AD-B687-2AA8C8AF5BAB}"/>
              </a:ext>
            </a:extLst>
          </p:cNvPr>
          <p:cNvGrpSpPr/>
          <p:nvPr/>
        </p:nvGrpSpPr>
        <p:grpSpPr>
          <a:xfrm>
            <a:off x="7503301" y="8090445"/>
            <a:ext cx="1421130" cy="1421130"/>
            <a:chOff x="0" y="0"/>
            <a:chExt cx="1913890" cy="1913890"/>
          </a:xfrm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1F5E98BE-E9FA-7D66-0F0F-27C1AF100C21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TextBox 15">
            <a:extLst>
              <a:ext uri="{FF2B5EF4-FFF2-40B4-BE49-F238E27FC236}">
                <a16:creationId xmlns:a16="http://schemas.microsoft.com/office/drawing/2014/main" id="{31D8F372-B5C1-3722-53CF-C2467D2E45EB}"/>
              </a:ext>
            </a:extLst>
          </p:cNvPr>
          <p:cNvSpPr txBox="1"/>
          <p:nvPr/>
        </p:nvSpPr>
        <p:spPr>
          <a:xfrm>
            <a:off x="7503301" y="8478747"/>
            <a:ext cx="1421130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49" name="TextBox 21">
            <a:extLst>
              <a:ext uri="{FF2B5EF4-FFF2-40B4-BE49-F238E27FC236}">
                <a16:creationId xmlns:a16="http://schemas.microsoft.com/office/drawing/2014/main" id="{07AD7124-D092-B43C-8281-6725ECBD3F2B}"/>
              </a:ext>
            </a:extLst>
          </p:cNvPr>
          <p:cNvSpPr txBox="1"/>
          <p:nvPr/>
        </p:nvSpPr>
        <p:spPr>
          <a:xfrm>
            <a:off x="9573099" y="5373801"/>
            <a:ext cx="8185510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Used Vader-Sentiment Analysis model to evaluate the sentiment score of text (text and incident_description) producing a compound score and sentiment</a:t>
            </a: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E8665456-AD68-E147-39FE-65BE4E807900}"/>
              </a:ext>
            </a:extLst>
          </p:cNvPr>
          <p:cNvSpPr txBox="1"/>
          <p:nvPr/>
        </p:nvSpPr>
        <p:spPr>
          <a:xfrm>
            <a:off x="9573099" y="8305543"/>
            <a:ext cx="818551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Modified sentiment scores based on rating categories for finer analysis</a:t>
            </a:r>
          </a:p>
        </p:txBody>
      </p:sp>
    </p:spTree>
    <p:extLst>
      <p:ext uri="{BB962C8B-B14F-4D97-AF65-F5344CB8AC3E}">
        <p14:creationId xmlns:p14="http://schemas.microsoft.com/office/powerpoint/2010/main" val="1022930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1691</TotalTime>
  <Words>1285</Words>
  <Application>Microsoft Macintosh PowerPoint</Application>
  <PresentationFormat>Custom</PresentationFormat>
  <Paragraphs>214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Wingdings</vt:lpstr>
      <vt:lpstr>Calibri</vt:lpstr>
      <vt:lpstr>Open Sans Bold</vt:lpstr>
      <vt:lpstr>Aptos</vt:lpstr>
      <vt:lpstr>Open Sans</vt:lpstr>
      <vt:lpstr>MS PGothic</vt:lpstr>
      <vt:lpstr>Open Sans Light</vt:lpstr>
      <vt:lpstr>Arial</vt:lpstr>
      <vt:lpstr>Montserrat Ultra-Bold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</vt:lpstr>
      <vt:lpstr>DATA MERGE</vt:lpstr>
      <vt:lpstr>SENTIMENT ANALYSIS  DISTRIBUTION </vt:lpstr>
      <vt:lpstr>RATING DISTRIBUTION</vt:lpstr>
      <vt:lpstr>SENTIMENT ANALYSIS  VISUALIZATION 2</vt:lpstr>
      <vt:lpstr>PowerPoint Presentation</vt:lpstr>
      <vt:lpstr>TOP 10 REVIEWED PRODUCTS</vt:lpstr>
      <vt:lpstr>IDENTIFYING RISKY PRODUCTS </vt:lpstr>
      <vt:lpstr>SAFETY WORD ANALYSIS</vt:lpstr>
      <vt:lpstr>ML REGRESSION MODELS USED</vt:lpstr>
      <vt:lpstr>PowerPoint Presentation</vt:lpstr>
      <vt:lpstr>HEURISTIC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Modern The Building Presentation</dc:title>
  <cp:lastModifiedBy>Aakash Boenal</cp:lastModifiedBy>
  <cp:revision>5</cp:revision>
  <dcterms:created xsi:type="dcterms:W3CDTF">2006-08-16T00:00:00Z</dcterms:created>
  <dcterms:modified xsi:type="dcterms:W3CDTF">2024-12-09T17:06:53Z</dcterms:modified>
  <dc:identifier>DAGXakN2GRg</dc:identifier>
</cp:coreProperties>
</file>